
<file path=[Content_Types].xml><?xml version="1.0" encoding="utf-8"?>
<Types xmlns="http://schemas.openxmlformats.org/package/2006/content-types">
  <Default Extension="jpeg" ContentType="image/jpeg"/>
  <Default Extension="emf" ContentType="image/x-emf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charts/chart1.xml" ContentType="application/vnd.openxmlformats-officedocument.drawingml.chart+xml"/>
  <Override PartName="/ppt/drawings/drawing1.xml" ContentType="application/vnd.openxmlformats-officedocument.drawingml.chartshape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84" r:id="rId1"/>
    <p:sldMasterId id="2147483696" r:id="rId2"/>
  </p:sldMasterIdLst>
  <p:sldIdLst>
    <p:sldId id="256" r:id="rId3"/>
    <p:sldId id="257" r:id="rId4"/>
    <p:sldId id="290" r:id="rId5"/>
    <p:sldId id="289" r:id="rId6"/>
    <p:sldId id="291" r:id="rId7"/>
    <p:sldId id="292" r:id="rId8"/>
    <p:sldId id="294" r:id="rId9"/>
    <p:sldId id="296" r:id="rId10"/>
    <p:sldId id="295" r:id="rId11"/>
    <p:sldId id="277" r:id="rId12"/>
    <p:sldId id="280" r:id="rId13"/>
    <p:sldId id="279" r:id="rId14"/>
    <p:sldId id="281" r:id="rId15"/>
    <p:sldId id="282" r:id="rId16"/>
    <p:sldId id="297" r:id="rId17"/>
    <p:sldId id="298" r:id="rId18"/>
    <p:sldId id="299" r:id="rId19"/>
    <p:sldId id="288" r:id="rId20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14" y="-78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3" Type="http://schemas.openxmlformats.org/officeDocument/2006/relationships/slide" Target="slides/slide1.xml"/><Relationship Id="rId21" Type="http://schemas.openxmlformats.org/officeDocument/2006/relationships/presProps" Target="presProp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tableStyles" Target="tableStyle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theme" Target="theme/theme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viewProps" Target="viewProps.xml"/></Relationships>
</file>

<file path=ppt/charts/_rels/chart1.xml.rels><?xml version="1.0" encoding="UTF-8" standalone="yes"?>
<Relationships xmlns="http://schemas.openxmlformats.org/package/2006/relationships"><Relationship Id="rId2" Type="http://schemas.openxmlformats.org/officeDocument/2006/relationships/chartUserShapes" Target="../drawings/drawing1.xml"/><Relationship Id="rId1" Type="http://schemas.openxmlformats.org/officeDocument/2006/relationships/package" Target="../embeddings/Microsoft_Excel_Worksheet1.xlsx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en-US"/>
  <c:roundedCorners val="0"/>
  <mc:AlternateContent xmlns:mc="http://schemas.openxmlformats.org/markup-compatibility/2006">
    <mc:Choice xmlns:c14="http://schemas.microsoft.com/office/drawing/2007/8/2/chart" Requires="c14">
      <c14:style val="102"/>
    </mc:Choice>
    <mc:Fallback>
      <c:style val="2"/>
    </mc:Fallback>
  </mc:AlternateContent>
  <c:chart>
    <c:autoTitleDeleted val="1"/>
    <c:plotArea>
      <c:layout>
        <c:manualLayout>
          <c:layoutTarget val="inner"/>
          <c:xMode val="edge"/>
          <c:yMode val="edge"/>
          <c:x val="0.15739925208463987"/>
          <c:y val="3.1766952638382889E-2"/>
          <c:w val="0.82435679311338017"/>
          <c:h val="0.80066056120667317"/>
        </c:manualLayout>
      </c:layout>
      <c:lineChart>
        <c:grouping val="standard"/>
        <c:varyColors val="0"/>
        <c:ser>
          <c:idx val="1"/>
          <c:order val="0"/>
          <c:spPr>
            <a:ln w="63500"/>
          </c:spPr>
          <c:cat>
            <c:numRef>
              <c:f>Sheet1!$A$3:$A$14</c:f>
              <c:numCache>
                <c:formatCode>General</c:formatCode>
                <c:ptCount val="12"/>
                <c:pt idx="0">
                  <c:v>0.2</c:v>
                </c:pt>
                <c:pt idx="1">
                  <c:v>0.3</c:v>
                </c:pt>
                <c:pt idx="2">
                  <c:v>0.4</c:v>
                </c:pt>
                <c:pt idx="3">
                  <c:v>0.5</c:v>
                </c:pt>
                <c:pt idx="4">
                  <c:v>0.6</c:v>
                </c:pt>
                <c:pt idx="5">
                  <c:v>0.7</c:v>
                </c:pt>
                <c:pt idx="6">
                  <c:v>0.8</c:v>
                </c:pt>
                <c:pt idx="7">
                  <c:v>0.9</c:v>
                </c:pt>
                <c:pt idx="8">
                  <c:v>1</c:v>
                </c:pt>
                <c:pt idx="9">
                  <c:v>1.1000000000000001</c:v>
                </c:pt>
                <c:pt idx="10">
                  <c:v>1.2</c:v>
                </c:pt>
                <c:pt idx="11">
                  <c:v>1.3</c:v>
                </c:pt>
              </c:numCache>
            </c:numRef>
          </c:cat>
          <c:val>
            <c:numRef>
              <c:f>Sheet1!$C$3:$C$14</c:f>
              <c:numCache>
                <c:formatCode>_("$"* #,##0_);_("$"* \(#,##0\);_("$"* "-"??_);_(@_)</c:formatCode>
                <c:ptCount val="12"/>
                <c:pt idx="0">
                  <c:v>6410</c:v>
                </c:pt>
                <c:pt idx="1">
                  <c:v>4273.3333333333339</c:v>
                </c:pt>
                <c:pt idx="2">
                  <c:v>3205</c:v>
                </c:pt>
                <c:pt idx="3">
                  <c:v>2564</c:v>
                </c:pt>
                <c:pt idx="4">
                  <c:v>2136.666666666667</c:v>
                </c:pt>
                <c:pt idx="5">
                  <c:v>1831.4285714285716</c:v>
                </c:pt>
                <c:pt idx="6">
                  <c:v>1602.5</c:v>
                </c:pt>
                <c:pt idx="7">
                  <c:v>1424.4444444444443</c:v>
                </c:pt>
                <c:pt idx="8">
                  <c:v>1282</c:v>
                </c:pt>
                <c:pt idx="9">
                  <c:v>1165.4545454545453</c:v>
                </c:pt>
                <c:pt idx="10">
                  <c:v>1068.3333333333335</c:v>
                </c:pt>
                <c:pt idx="11">
                  <c:v>986.15384615384608</c:v>
                </c:pt>
              </c:numCache>
            </c:numRef>
          </c:val>
          <c:smooth val="0"/>
          <c:extLst xmlns:c16r2="http://schemas.microsoft.com/office/drawing/2015/06/chart">
            <c:ext xmlns:c16="http://schemas.microsoft.com/office/drawing/2014/chart" uri="{C3380CC4-5D6E-409C-BE32-E72D297353CC}">
              <c16:uniqueId val="{00000000-135E-42A4-9FE4-01C58F275651}"/>
            </c:ext>
          </c:extLst>
        </c:ser>
        <c:dLbls>
          <c:showLegendKey val="0"/>
          <c:showVal val="0"/>
          <c:showCatName val="0"/>
          <c:showSerName val="0"/>
          <c:showPercent val="0"/>
          <c:showBubbleSize val="0"/>
        </c:dLbls>
        <c:marker val="1"/>
        <c:smooth val="0"/>
        <c:axId val="33613824"/>
        <c:axId val="35171136"/>
      </c:lineChart>
      <c:catAx>
        <c:axId val="33613824"/>
        <c:scaling>
          <c:orientation val="minMax"/>
        </c:scaling>
        <c:delete val="0"/>
        <c:axPos val="b"/>
        <c:title>
          <c:tx>
            <c:rich>
              <a:bodyPr/>
              <a:lstStyle/>
              <a:p>
                <a:pPr>
                  <a:defRPr/>
                </a:pPr>
                <a:r>
                  <a:rPr lang="en-US" sz="1400"/>
                  <a:t>Yield (million acre feet</a:t>
                </a:r>
                <a:r>
                  <a:rPr lang="en-US"/>
                  <a:t>)</a:t>
                </a:r>
              </a:p>
            </c:rich>
          </c:tx>
          <c:layout/>
          <c:overlay val="0"/>
        </c:title>
        <c:numFmt formatCode="General" sourceLinked="1"/>
        <c:majorTickMark val="out"/>
        <c:minorTickMark val="none"/>
        <c:tickLblPos val="nextTo"/>
        <c:txPr>
          <a:bodyPr/>
          <a:lstStyle/>
          <a:p>
            <a:pPr>
              <a:defRPr sz="1400"/>
            </a:pPr>
            <a:endParaRPr lang="en-US"/>
          </a:p>
        </c:txPr>
        <c:crossAx val="35171136"/>
        <c:crosses val="autoZero"/>
        <c:auto val="1"/>
        <c:lblAlgn val="ctr"/>
        <c:lblOffset val="100"/>
        <c:noMultiLvlLbl val="0"/>
      </c:catAx>
      <c:valAx>
        <c:axId val="35171136"/>
        <c:scaling>
          <c:orientation val="minMax"/>
        </c:scaling>
        <c:delete val="0"/>
        <c:axPos val="l"/>
        <c:majorGridlines/>
        <c:title>
          <c:tx>
            <c:rich>
              <a:bodyPr rot="-5400000" vert="horz"/>
              <a:lstStyle/>
              <a:p>
                <a:pPr>
                  <a:defRPr sz="1600"/>
                </a:pPr>
                <a:r>
                  <a:rPr lang="en-US" sz="1600"/>
                  <a:t>$ per acre foot</a:t>
                </a:r>
              </a:p>
            </c:rich>
          </c:tx>
          <c:layout/>
          <c:overlay val="0"/>
        </c:title>
        <c:numFmt formatCode="_(&quot;$&quot;* #,##0_);_(&quot;$&quot;* \(#,##0\);_(&quot;$&quot;* &quot;-&quot;??_);_(@_)" sourceLinked="1"/>
        <c:majorTickMark val="out"/>
        <c:minorTickMark val="none"/>
        <c:tickLblPos val="nextTo"/>
        <c:txPr>
          <a:bodyPr/>
          <a:lstStyle/>
          <a:p>
            <a:pPr>
              <a:defRPr sz="1600"/>
            </a:pPr>
            <a:endParaRPr lang="en-US"/>
          </a:p>
        </c:txPr>
        <c:crossAx val="33613824"/>
        <c:crosses val="autoZero"/>
        <c:crossBetween val="between"/>
      </c:valAx>
    </c:plotArea>
    <c:plotVisOnly val="1"/>
    <c:dispBlanksAs val="gap"/>
    <c:showDLblsOverMax val="0"/>
  </c:chart>
  <c:externalData r:id="rId1">
    <c:autoUpdate val="0"/>
  </c:externalData>
  <c:userShapes r:id="rId2"/>
</c:chartSpace>
</file>

<file path=ppt/drawings/drawing1.xml><?xml version="1.0" encoding="utf-8"?>
<c:userShapes xmlns:c="http://schemas.openxmlformats.org/drawingml/2006/chart">
  <cdr:relSizeAnchor xmlns:cdr="http://schemas.openxmlformats.org/drawingml/2006/chartDrawing">
    <cdr:from>
      <cdr:x>0.20901</cdr:x>
      <cdr:y>0.09836</cdr:y>
    </cdr:from>
    <cdr:to>
      <cdr:x>0.20901</cdr:x>
      <cdr:y>0.09836</cdr:y>
    </cdr:to>
    <cdr:cxnSp macro="">
      <cdr:nvCxnSpPr>
        <cdr:cNvPr id="3" name="Straight Arrow Connector 2"/>
        <cdr:cNvCxnSpPr/>
      </cdr:nvCxnSpPr>
      <cdr:spPr>
        <a:xfrm xmlns:a="http://schemas.openxmlformats.org/drawingml/2006/main">
          <a:off x="1752600" y="457200"/>
          <a:ext cx="0" cy="0"/>
        </a:xfrm>
        <a:prstGeom xmlns:a="http://schemas.openxmlformats.org/drawingml/2006/main" prst="straightConnector1">
          <a:avLst/>
        </a:prstGeom>
        <a:ln xmlns:a="http://schemas.openxmlformats.org/drawingml/2006/main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0.20901</cdr:x>
      <cdr:y>0.09836</cdr:y>
    </cdr:from>
    <cdr:to>
      <cdr:x>0.27262</cdr:x>
      <cdr:y>0.09836</cdr:y>
    </cdr:to>
    <cdr:cxnSp macro="">
      <cdr:nvCxnSpPr>
        <cdr:cNvPr id="5" name="Straight Arrow Connector 4"/>
        <cdr:cNvCxnSpPr/>
      </cdr:nvCxnSpPr>
      <cdr:spPr>
        <a:xfrm xmlns:a="http://schemas.openxmlformats.org/drawingml/2006/main" flipH="1">
          <a:off x="1752600" y="457200"/>
          <a:ext cx="533400" cy="0"/>
        </a:xfrm>
        <a:prstGeom xmlns:a="http://schemas.openxmlformats.org/drawingml/2006/main" prst="straightConnector1">
          <a:avLst/>
        </a:prstGeom>
        <a:ln xmlns:a="http://schemas.openxmlformats.org/drawingml/2006/main" w="38100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0.67247</cdr:x>
      <cdr:y>0.4918</cdr:y>
    </cdr:from>
    <cdr:to>
      <cdr:x>0.93601</cdr:x>
      <cdr:y>0.57377</cdr:y>
    </cdr:to>
    <cdr:sp macro="" textlink="">
      <cdr:nvSpPr>
        <cdr:cNvPr id="9" name="TextBox 8"/>
        <cdr:cNvSpPr txBox="1"/>
      </cdr:nvSpPr>
      <cdr:spPr>
        <a:xfrm xmlns:a="http://schemas.openxmlformats.org/drawingml/2006/main">
          <a:off x="5638800" y="2286000"/>
          <a:ext cx="2209800" cy="3810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endParaRPr lang="en-US" sz="1100" dirty="0"/>
        </a:p>
      </cdr:txBody>
    </cdr:sp>
  </cdr:relSizeAnchor>
  <cdr:relSizeAnchor xmlns:cdr="http://schemas.openxmlformats.org/drawingml/2006/chartDrawing">
    <cdr:from>
      <cdr:x>0.81416</cdr:x>
      <cdr:y>0.40299</cdr:y>
    </cdr:from>
    <cdr:to>
      <cdr:x>0.98145</cdr:x>
      <cdr:y>0.59016</cdr:y>
    </cdr:to>
    <cdr:sp macro="" textlink="">
      <cdr:nvSpPr>
        <cdr:cNvPr id="10" name="TextBox 9"/>
        <cdr:cNvSpPr txBox="1"/>
      </cdr:nvSpPr>
      <cdr:spPr>
        <a:xfrm xmlns:a="http://schemas.openxmlformats.org/drawingml/2006/main">
          <a:off x="7010400" y="2057400"/>
          <a:ext cx="1440473" cy="955603"/>
        </a:xfrm>
        <a:prstGeom xmlns:a="http://schemas.openxmlformats.org/drawingml/2006/main" prst="rect">
          <a:avLst/>
        </a:prstGeom>
        <a:ln xmlns:a="http://schemas.openxmlformats.org/drawingml/2006/main">
          <a:noFill/>
        </a:ln>
        <a:effectLst xmlns:a="http://schemas.openxmlformats.org/drawingml/2006/main">
          <a:outerShdw blurRad="107950" dist="12700" dir="5400000" algn="ctr">
            <a:srgbClr val="000000"/>
          </a:outerShdw>
        </a:effectLst>
        <a:scene3d xmlns:a="http://schemas.openxmlformats.org/drawingml/2006/main">
          <a:camera prst="orthographicFront">
            <a:rot lat="0" lon="0" rev="0"/>
          </a:camera>
          <a:lightRig rig="soft" dir="t">
            <a:rot lat="0" lon="0" rev="0"/>
          </a:lightRig>
        </a:scene3d>
        <a:sp3d xmlns:a="http://schemas.openxmlformats.org/drawingml/2006/main" contourW="44450" prstMaterial="matte">
          <a:bevelT w="63500" h="63500" prst="artDeco"/>
          <a:contourClr>
            <a:srgbClr val="FFFFFF"/>
          </a:contourClr>
        </a:sp3d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800" dirty="0" smtClean="0">
              <a:solidFill>
                <a:schemeClr val="tx1"/>
              </a:solidFill>
            </a:rPr>
            <a:t>MWD Staff No-Tunnel Baseline</a:t>
          </a:r>
          <a:endParaRPr lang="en-US" sz="1800" dirty="0">
            <a:solidFill>
              <a:schemeClr val="tx1"/>
            </a:solidFill>
          </a:endParaRPr>
        </a:p>
      </cdr:txBody>
    </cdr:sp>
  </cdr:relSizeAnchor>
  <cdr:relSizeAnchor xmlns:cdr="http://schemas.openxmlformats.org/drawingml/2006/chartDrawing">
    <cdr:from>
      <cdr:x>0.9469</cdr:x>
      <cdr:y>0.61194</cdr:y>
    </cdr:from>
    <cdr:to>
      <cdr:x>0.9469</cdr:x>
      <cdr:y>0.7103</cdr:y>
    </cdr:to>
    <cdr:cxnSp macro="">
      <cdr:nvCxnSpPr>
        <cdr:cNvPr id="13" name="Straight Arrow Connector 12"/>
        <cdr:cNvCxnSpPr/>
      </cdr:nvCxnSpPr>
      <cdr:spPr>
        <a:xfrm xmlns:a="http://schemas.openxmlformats.org/drawingml/2006/main">
          <a:off x="8153400" y="3124200"/>
          <a:ext cx="0" cy="502167"/>
        </a:xfrm>
        <a:prstGeom xmlns:a="http://schemas.openxmlformats.org/drawingml/2006/main" prst="straightConnector1">
          <a:avLst/>
        </a:prstGeom>
        <a:ln xmlns:a="http://schemas.openxmlformats.org/drawingml/2006/main" w="50800">
          <a:tailEnd type="arrow"/>
        </a:ln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0.16814</cdr:x>
      <cdr:y>0.65672</cdr:y>
    </cdr:from>
    <cdr:to>
      <cdr:x>0.9115</cdr:x>
      <cdr:y>0.65672</cdr:y>
    </cdr:to>
    <cdr:cxnSp macro="">
      <cdr:nvCxnSpPr>
        <cdr:cNvPr id="4" name="Straight Connector 3"/>
        <cdr:cNvCxnSpPr/>
      </cdr:nvCxnSpPr>
      <cdr:spPr>
        <a:xfrm xmlns:a="http://schemas.openxmlformats.org/drawingml/2006/main">
          <a:off x="1447800" y="3352800"/>
          <a:ext cx="6400800" cy="0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0.16814</cdr:x>
      <cdr:y>0.59701</cdr:y>
    </cdr:from>
    <cdr:to>
      <cdr:x>0.45133</cdr:x>
      <cdr:y>0.65672</cdr:y>
    </cdr:to>
    <cdr:sp macro="" textlink="">
      <cdr:nvSpPr>
        <cdr:cNvPr id="7" name="TextBox 6"/>
        <cdr:cNvSpPr txBox="1"/>
      </cdr:nvSpPr>
      <cdr:spPr>
        <a:xfrm xmlns:a="http://schemas.openxmlformats.org/drawingml/2006/main">
          <a:off x="1447800" y="3048000"/>
          <a:ext cx="2438400" cy="3048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200" dirty="0" smtClean="0"/>
            <a:t>Avg. Cost of Urban Alternatives</a:t>
          </a:r>
          <a:endParaRPr lang="en-US" sz="1200" dirty="0"/>
        </a:p>
      </cdr:txBody>
    </cdr:sp>
  </cdr:relSizeAnchor>
  <cdr:relSizeAnchor xmlns:cdr="http://schemas.openxmlformats.org/drawingml/2006/chartDrawing">
    <cdr:from>
      <cdr:x>0.16814</cdr:x>
      <cdr:y>0.77612</cdr:y>
    </cdr:from>
    <cdr:to>
      <cdr:x>0.95575</cdr:x>
      <cdr:y>0.77612</cdr:y>
    </cdr:to>
    <cdr:cxnSp macro="">
      <cdr:nvCxnSpPr>
        <cdr:cNvPr id="11" name="Straight Connector 10"/>
        <cdr:cNvCxnSpPr/>
      </cdr:nvCxnSpPr>
      <cdr:spPr>
        <a:xfrm xmlns:a="http://schemas.openxmlformats.org/drawingml/2006/main">
          <a:off x="1447800" y="3962400"/>
          <a:ext cx="6781800" cy="0"/>
        </a:xfrm>
        <a:prstGeom xmlns:a="http://schemas.openxmlformats.org/drawingml/2006/main" prst="line">
          <a:avLst/>
        </a:prstGeom>
        <a:ln xmlns:a="http://schemas.openxmlformats.org/drawingml/2006/main" w="38100"/>
      </cdr:spPr>
      <cdr:style>
        <a:lnRef xmlns:a="http://schemas.openxmlformats.org/drawingml/2006/main" idx="1">
          <a:schemeClr val="accent1"/>
        </a:lnRef>
        <a:fillRef xmlns:a="http://schemas.openxmlformats.org/drawingml/2006/main" idx="0">
          <a:schemeClr val="accent1"/>
        </a:fillRef>
        <a:effectRef xmlns:a="http://schemas.openxmlformats.org/drawingml/2006/main" idx="0">
          <a:schemeClr val="accent1"/>
        </a:effectRef>
        <a:fontRef xmlns:a="http://schemas.openxmlformats.org/drawingml/2006/main" idx="minor">
          <a:schemeClr val="tx1"/>
        </a:fontRef>
      </cdr:style>
    </cdr:cxnSp>
  </cdr:relSizeAnchor>
  <cdr:relSizeAnchor xmlns:cdr="http://schemas.openxmlformats.org/drawingml/2006/chartDrawing">
    <cdr:from>
      <cdr:x>0.16814</cdr:x>
      <cdr:y>0.71642</cdr:y>
    </cdr:from>
    <cdr:to>
      <cdr:x>0.59292</cdr:x>
      <cdr:y>0.76119</cdr:y>
    </cdr:to>
    <cdr:sp macro="" textlink="">
      <cdr:nvSpPr>
        <cdr:cNvPr id="14" name="TextBox 13"/>
        <cdr:cNvSpPr txBox="1"/>
      </cdr:nvSpPr>
      <cdr:spPr>
        <a:xfrm xmlns:a="http://schemas.openxmlformats.org/drawingml/2006/main">
          <a:off x="1447800" y="3657600"/>
          <a:ext cx="3657600" cy="228600"/>
        </a:xfrm>
        <a:prstGeom xmlns:a="http://schemas.openxmlformats.org/drawingml/2006/main" prst="rect">
          <a:avLst/>
        </a:prstGeom>
      </cdr:spPr>
      <cdr:txBody>
        <a:bodyPr xmlns:a="http://schemas.openxmlformats.org/drawingml/2006/main" vertOverflow="clip" wrap="square" rtlCol="0"/>
        <a:lstStyle xmlns:a="http://schemas.openxmlformats.org/drawingml/2006/main"/>
        <a:p xmlns:a="http://schemas.openxmlformats.org/drawingml/2006/main">
          <a:r>
            <a:rPr lang="en-US" sz="1100" dirty="0" smtClean="0"/>
            <a:t>Agriculture Feasibility Maximum Cost with SGMA</a:t>
          </a:r>
          <a:endParaRPr lang="en-US" sz="1100" dirty="0"/>
        </a:p>
      </cdr:txBody>
    </cdr:sp>
  </cdr:relSizeAnchor>
</c:userShap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ctrTitle"/>
          </p:nvPr>
        </p:nvSpPr>
        <p:spPr>
          <a:xfrm>
            <a:off x="422030" y="1371600"/>
            <a:ext cx="8229600" cy="1828800"/>
          </a:xfrm>
        </p:spPr>
        <p:txBody>
          <a:bodyPr vert="horz" lIns="45720" tIns="0" rIns="45720" bIns="0" anchor="b">
            <a:norm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</a:sp3d>
          </a:bodyPr>
          <a:lstStyle>
            <a:lvl1pPr>
              <a:defRPr sz="4800" b="1" cap="all" baseline="0">
                <a:ln w="6350">
                  <a:noFill/>
                </a:ln>
                <a:gradFill>
                  <a:gsLst>
                    <a:gs pos="0">
                      <a:schemeClr val="accent1">
                        <a:tint val="73000"/>
                        <a:satMod val="145000"/>
                      </a:schemeClr>
                    </a:gs>
                    <a:gs pos="73000">
                      <a:schemeClr val="accent1">
                        <a:tint val="73000"/>
                        <a:satMod val="145000"/>
                      </a:schemeClr>
                    </a:gs>
                    <a:gs pos="100000">
                      <a:schemeClr val="accent1">
                        <a:tint val="83000"/>
                        <a:satMod val="143000"/>
                      </a:scheme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8" name="Date Placeholder 2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5553-8E58-4120-86EF-D3355FC5ED64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17" name="Footer Placeholder 16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9" name="Slide Number Placeholder 2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04AF-D22C-4D82-9AB3-8DBA5AF2A339}" type="slidenum">
              <a:rPr lang="en-US" smtClean="0"/>
              <a:t>‹#›</a:t>
            </a:fld>
            <a:endParaRPr lang="en-US"/>
          </a:p>
        </p:txBody>
      </p:sp>
      <p:sp>
        <p:nvSpPr>
          <p:cNvPr id="9" name="Subtitle 8"/>
          <p:cNvSpPr>
            <a:spLocks noGrp="1"/>
          </p:cNvSpPr>
          <p:nvPr>
            <p:ph type="subTitle" idx="1"/>
          </p:nvPr>
        </p:nvSpPr>
        <p:spPr>
          <a:xfrm>
            <a:off x="1371600" y="3331698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5553-8E58-4120-86EF-D3355FC5ED64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04AF-D22C-4D82-9AB3-8DBA5AF2A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5553-8E58-4120-86EF-D3355FC5ED64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04AF-D22C-4D82-9AB3-8DBA5AF2A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C465-94AE-4102-9429-523B71EF5E0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60D5-6E40-4FBE-9FF8-1C776C94A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8948366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C465-94AE-4102-9429-523B71EF5E0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60D5-6E40-4FBE-9FF8-1C776C94A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4687990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C465-94AE-4102-9429-523B71EF5E0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60D5-6E40-4FBE-9FF8-1C776C94A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2985759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C465-94AE-4102-9429-523B71EF5E0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60D5-6E40-4FBE-9FF8-1C776C94A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33551922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C465-94AE-4102-9429-523B71EF5E0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60D5-6E40-4FBE-9FF8-1C776C94A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762139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C465-94AE-4102-9429-523B71EF5E0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60D5-6E40-4FBE-9FF8-1C776C94A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60933232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C465-94AE-4102-9429-523B71EF5E0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60D5-6E40-4FBE-9FF8-1C776C94A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95924956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C465-94AE-4102-9429-523B71EF5E0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60D5-6E40-4FBE-9FF8-1C776C94A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8261878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5553-8E58-4120-86EF-D3355FC5ED64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04AF-D22C-4D82-9AB3-8DBA5AF2A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C465-94AE-4102-9429-523B71EF5E0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60D5-6E40-4FBE-9FF8-1C776C94A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296614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C465-94AE-4102-9429-523B71EF5E0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60D5-6E40-4FBE-9FF8-1C776C94A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11469359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21C465-94AE-4102-9429-523B71EF5E0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7D860D5-6E40-4FBE-9FF8-1C776C94A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2664360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00200" y="609600"/>
            <a:ext cx="7086600" cy="1828800"/>
          </a:xfrm>
        </p:spPr>
        <p:txBody>
          <a:bodyPr vert="horz" bIns="0" anchor="b">
            <a:noAutofit/>
            <a:scene3d>
              <a:camera prst="orthographicFront"/>
              <a:lightRig rig="soft" dir="t">
                <a:rot lat="0" lon="0" rev="17220000"/>
              </a:lightRig>
            </a:scene3d>
            <a:sp3d prstMaterial="softEdge">
              <a:bevelT w="38100" h="38100"/>
              <a:contourClr>
                <a:schemeClr val="tx2">
                  <a:shade val="50000"/>
                </a:schemeClr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4800" b="1" cap="none" baseline="0">
                <a:ln w="6350">
                  <a:noFill/>
                </a:ln>
                <a:solidFill>
                  <a:schemeClr val="accent1">
                    <a:tint val="90000"/>
                    <a:satMod val="120000"/>
                  </a:schemeClr>
                </a:solidFill>
                <a:effectLst>
                  <a:outerShdw blurRad="114300" dist="101600" dir="2700000" algn="tl" rotWithShape="0">
                    <a:srgbClr val="000000">
                      <a:alpha val="40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600200" y="2507786"/>
            <a:ext cx="7086600" cy="1509712"/>
          </a:xfrm>
        </p:spPr>
        <p:txBody>
          <a:bodyPr anchor="t"/>
          <a:lstStyle>
            <a:lvl1pPr marL="73152" indent="0" algn="l">
              <a:buNone/>
              <a:defRPr sz="20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5553-8E58-4120-86EF-D3355FC5ED64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7924800" y="6416675"/>
            <a:ext cx="762000" cy="365125"/>
          </a:xfrm>
        </p:spPr>
        <p:txBody>
          <a:bodyPr/>
          <a:lstStyle/>
          <a:p>
            <a:fld id="{CD4D04AF-D22C-4D82-9AB3-8DBA5AF2A339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5553-8E58-4120-86EF-D3355FC5ED64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04AF-D22C-4D82-9AB3-8DBA5AF2A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2"/>
            <a:ext cx="4040188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5" y="1535112"/>
            <a:ext cx="4041775" cy="750887"/>
          </a:xfrm>
        </p:spPr>
        <p:txBody>
          <a:bodyPr anchor="ctr"/>
          <a:lstStyle>
            <a:lvl1pPr marL="0" indent="0">
              <a:buNone/>
              <a:defRPr sz="2400" b="0" cap="all" baseline="0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2362200"/>
            <a:ext cx="4040188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362200"/>
            <a:ext cx="4041775" cy="37639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5553-8E58-4120-86EF-D3355FC5ED64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04AF-D22C-4D82-9AB3-8DBA5AF2A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5553-8E58-4120-86EF-D3355FC5ED64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04AF-D22C-4D82-9AB3-8DBA5AF2A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5553-8E58-4120-86EF-D3355FC5ED64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04AF-D22C-4D82-9AB3-8DBA5AF2A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vert="horz" anchor="b">
            <a:normAutofit/>
            <a:sp3d prstMaterial="softEdge"/>
          </a:bodyPr>
          <a:lstStyle>
            <a:lvl1pPr algn="l">
              <a:buNone/>
              <a:defRPr sz="2200" b="0">
                <a:ln w="6350">
                  <a:noFill/>
                </a:ln>
                <a:solidFill>
                  <a:schemeClr val="accent1">
                    <a:tint val="73000"/>
                    <a:satMod val="180000"/>
                  </a:schemeClr>
                </a:solidFill>
              </a:defRPr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57200" y="1524000"/>
            <a:ext cx="3008313" cy="4602163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2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5553-8E58-4120-86EF-D3355FC5ED64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04AF-D22C-4D82-9AB3-8DBA5AF2A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828800" y="609600"/>
            <a:ext cx="5486400" cy="522288"/>
          </a:xfrm>
        </p:spPr>
        <p:txBody>
          <a:bodyPr lIns="45720" rIns="45720" bIns="0" anchor="b">
            <a:sp3d prstMaterial="softEdge"/>
          </a:bodyPr>
          <a:lstStyle>
            <a:lvl1pPr algn="ctr">
              <a:buNone/>
              <a:defRPr sz="2000" b="1"/>
            </a:lvl1pPr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828800" y="1831975"/>
            <a:ext cx="5486400" cy="3962400"/>
          </a:xfrm>
          <a:solidFill>
            <a:schemeClr val="bg2"/>
          </a:solidFill>
          <a:ln w="44450" cap="sq" cmpd="sng" algn="ctr">
            <a:solidFill>
              <a:srgbClr val="FFFFFF"/>
            </a:solidFill>
            <a:prstDash val="solid"/>
            <a:miter lim="800000"/>
          </a:ln>
          <a:effectLst>
            <a:outerShdw blurRad="190500" dist="228600" dir="2700000" sy="90000">
              <a:srgbClr val="000000">
                <a:alpha val="25000"/>
              </a:srgbClr>
            </a:outerShdw>
          </a:effectLst>
          <a:scene3d>
            <a:camera prst="orthographicFront">
              <a:rot lat="0" lon="0" rev="0"/>
            </a:camera>
            <a:lightRig rig="balanced" dir="tr">
              <a:rot lat="0" lon="0" rev="2700000"/>
            </a:lightRig>
          </a:scene3d>
          <a:sp3d prstMaterial="matte">
            <a:contourClr>
              <a:schemeClr val="tx2">
                <a:shade val="50000"/>
              </a:schemeClr>
            </a:contourClr>
          </a:sp3d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t"/>
          <a:lstStyle>
            <a:lvl1pPr indent="0">
              <a:buNone/>
              <a:defRPr sz="3200"/>
            </a:lvl1pPr>
          </a:lstStyle>
          <a:p>
            <a:pPr marL="0" algn="l" rtl="0" eaLnBrk="1" latinLnBrk="0" hangingPunct="1"/>
            <a:r>
              <a:rPr kumimoji="0" lang="en-US" smtClean="0">
                <a:solidFill>
                  <a:schemeClr val="lt1"/>
                </a:solidFill>
                <a:latin typeface="+mn-lt"/>
                <a:ea typeface="+mn-ea"/>
                <a:cs typeface="+mn-cs"/>
              </a:rPr>
              <a:t>Click icon to add picture</a:t>
            </a:r>
            <a:endParaRPr kumimoji="0" lang="en-US" dirty="0">
              <a:solidFill>
                <a:schemeClr val="lt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828800" y="1166787"/>
            <a:ext cx="5486400" cy="530352"/>
          </a:xfrm>
        </p:spPr>
        <p:txBody>
          <a:bodyPr lIns="45720" tIns="45720" rIns="45720" anchor="t"/>
          <a:lstStyle>
            <a:lvl1pPr marL="0" indent="0" algn="ct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F295553-8E58-4120-86EF-D3355FC5ED64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4D04AF-D22C-4D82-9AB3-8DBA5AF2A33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>
                <a:rot lat="0" lon="0" rev="16800000"/>
              </a:lightRig>
            </a:scene3d>
            <a:sp3d prstMaterial="softEdge">
              <a:bevelT w="38100" h="38100"/>
            </a:sp3d>
          </a:bodyPr>
          <a:lstStyle/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70916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 dirty="0" smtClean="0"/>
              <a:t>Click to edit Master text styles</a:t>
            </a:r>
          </a:p>
          <a:p>
            <a:pPr lvl="1" eaLnBrk="1" latinLnBrk="0" hangingPunct="1"/>
            <a:r>
              <a:rPr kumimoji="0" lang="en-US" dirty="0" smtClean="0"/>
              <a:t>Second level</a:t>
            </a:r>
          </a:p>
          <a:p>
            <a:pPr lvl="2" eaLnBrk="1" latinLnBrk="0" hangingPunct="1"/>
            <a:r>
              <a:rPr kumimoji="0" lang="en-US" dirty="0" smtClean="0"/>
              <a:t>Third level</a:t>
            </a:r>
          </a:p>
          <a:p>
            <a:pPr lvl="3" eaLnBrk="1" latinLnBrk="0" hangingPunct="1"/>
            <a:r>
              <a:rPr kumimoji="0" lang="en-US" dirty="0" smtClean="0"/>
              <a:t>Fourth level</a:t>
            </a:r>
          </a:p>
          <a:p>
            <a:pPr lvl="4" eaLnBrk="1" latinLnBrk="0" hangingPunct="1"/>
            <a:r>
              <a:rPr kumimoji="0" lang="en-US" dirty="0" smtClean="0"/>
              <a:t>Fifth level</a:t>
            </a:r>
            <a:endParaRPr kumimoji="0"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457200" y="6416675"/>
            <a:ext cx="21336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F295553-8E58-4120-86EF-D3355FC5ED64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3124200" y="6416675"/>
            <a:ext cx="2895600" cy="365125"/>
          </a:xfrm>
          <a:prstGeom prst="rect">
            <a:avLst/>
          </a:prstGeom>
        </p:spPr>
        <p:txBody>
          <a:bodyPr vert="horz" anchor="b"/>
          <a:lstStyle>
            <a:lvl1pPr algn="ct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7924800" y="6416675"/>
            <a:ext cx="762000" cy="365125"/>
          </a:xfrm>
          <a:prstGeom prst="rect">
            <a:avLst/>
          </a:prstGeom>
        </p:spPr>
        <p:txBody>
          <a:bodyPr vert="horz" lIns="0" rIns="0" anchor="b"/>
          <a:lstStyle>
            <a:lvl1pPr algn="r" eaLnBrk="1" latinLnBrk="0" hangingPunct="1">
              <a:defRPr kumimoji="0" sz="1200">
                <a:solidFill>
                  <a:schemeClr val="tx1">
                    <a:shade val="50000"/>
                  </a:schemeClr>
                </a:solidFill>
              </a:defRPr>
            </a:lvl1pPr>
          </a:lstStyle>
          <a:p>
            <a:fld id="{CD4D04AF-D22C-4D82-9AB3-8DBA5AF2A339}" type="slidenum">
              <a:rPr lang="en-US" smtClean="0"/>
              <a:t>‹#›</a:t>
            </a:fld>
            <a:endParaRPr lang="en-US"/>
          </a:p>
        </p:txBody>
      </p:sp>
      <p:sp>
        <p:nvSpPr>
          <p:cNvPr id="2" name="TextBox 1"/>
          <p:cNvSpPr txBox="1"/>
          <p:nvPr userDrawn="1"/>
        </p:nvSpPr>
        <p:spPr>
          <a:xfrm>
            <a:off x="7772400" y="76200"/>
            <a:ext cx="1371600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400" dirty="0" err="1" smtClean="0"/>
              <a:t>SDWA</a:t>
            </a:r>
            <a:r>
              <a:rPr lang="en-US" sz="1400" dirty="0" smtClean="0"/>
              <a:t> 292</a:t>
            </a:r>
            <a:endParaRPr lang="en-US" sz="1400" dirty="0"/>
          </a:p>
        </p:txBody>
      </p:sp>
    </p:spTree>
  </p:cSld>
  <p:clrMap bg1="dk1" tx1="lt1" bg2="dk2" tx2="lt2" accent1="accent1" accent2="accent2" accent3="accent3" accent4="accent4" accent5="accent5" accent6="accent6" hlink="hlink" folHlink="folHlink"/>
  <p:sldLayoutIdLst>
    <p:sldLayoutId id="2147483685" r:id="rId1"/>
    <p:sldLayoutId id="2147483686" r:id="rId2"/>
    <p:sldLayoutId id="2147483687" r:id="rId3"/>
    <p:sldLayoutId id="2147483688" r:id="rId4"/>
    <p:sldLayoutId id="2147483689" r:id="rId5"/>
    <p:sldLayoutId id="2147483690" r:id="rId6"/>
    <p:sldLayoutId id="2147483691" r:id="rId7"/>
    <p:sldLayoutId id="2147483692" r:id="rId8"/>
    <p:sldLayoutId id="2147483693" r:id="rId9"/>
    <p:sldLayoutId id="2147483694" r:id="rId10"/>
    <p:sldLayoutId id="2147483695" r:id="rId11"/>
  </p:sldLayoutIdLst>
  <p:timing>
    <p:tnLst>
      <p:par>
        <p:cTn id="1" dur="indefinite" restart="never" nodeType="tmRoot"/>
      </p:par>
    </p:tnLst>
  </p:timing>
  <p:txStyles>
    <p:titleStyle>
      <a:lvl1pPr algn="ctr" rtl="0" eaLnBrk="1" latinLnBrk="0" hangingPunct="1">
        <a:spcBef>
          <a:spcPct val="0"/>
        </a:spcBef>
        <a:buNone/>
        <a:defRPr kumimoji="0" sz="4100" b="1" kern="1200" cap="none" baseline="0">
          <a:ln w="6350">
            <a:noFill/>
          </a:ln>
          <a:gradFill>
            <a:gsLst>
              <a:gs pos="0">
                <a:schemeClr val="accent1">
                  <a:tint val="73000"/>
                  <a:satMod val="145000"/>
                </a:schemeClr>
              </a:gs>
              <a:gs pos="73000">
                <a:schemeClr val="accent1">
                  <a:tint val="73000"/>
                  <a:satMod val="145000"/>
                </a:schemeClr>
              </a:gs>
              <a:gs pos="100000">
                <a:schemeClr val="accent1">
                  <a:tint val="83000"/>
                  <a:satMod val="143000"/>
                </a:schemeClr>
              </a:gs>
            </a:gsLst>
            <a:lin ang="4800000" scaled="1"/>
          </a:gradFill>
          <a:effectLst>
            <a:outerShdw blurRad="114300" dist="101600" dir="2700000" algn="tl" rotWithShape="0">
              <a:srgbClr val="000000">
                <a:alpha val="40000"/>
              </a:srgbClr>
            </a:outerShdw>
          </a:effectLst>
          <a:latin typeface="+mj-lt"/>
          <a:ea typeface="+mj-ea"/>
          <a:cs typeface="+mj-cs"/>
        </a:defRPr>
      </a:lvl1pPr>
    </p:titleStyle>
    <p:bodyStyle>
      <a:lvl1pPr marL="548640" indent="-411480" algn="l" rtl="0" eaLnBrk="1" latinLnBrk="0" hangingPunct="1">
        <a:spcBef>
          <a:spcPct val="20000"/>
        </a:spcBef>
        <a:buClr>
          <a:schemeClr val="tx1">
            <a:shade val="95000"/>
          </a:schemeClr>
        </a:buClr>
        <a:buSzPct val="65000"/>
        <a:buFont typeface="Wingdings 2"/>
        <a:buChar char="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868680" indent="-283464" algn="l" rtl="0" eaLnBrk="1" latinLnBrk="0" hangingPunct="1">
        <a:spcBef>
          <a:spcPct val="20000"/>
        </a:spcBef>
        <a:buClr>
          <a:schemeClr val="tx1"/>
        </a:buClr>
        <a:buSzPct val="80000"/>
        <a:buFont typeface="Wingdings 2"/>
        <a:buChar char="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33856" indent="-228600" algn="l" rtl="0" eaLnBrk="1" latinLnBrk="0" hangingPunct="1">
        <a:spcBef>
          <a:spcPct val="20000"/>
        </a:spcBef>
        <a:buClr>
          <a:schemeClr val="tx1"/>
        </a:buClr>
        <a:buSzPct val="95000"/>
        <a:buFont typeface="Wingdings"/>
        <a:buChar char="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353312" indent="-182880" algn="l" rtl="0" eaLnBrk="1" latinLnBrk="0" hangingPunct="1">
        <a:spcBef>
          <a:spcPct val="20000"/>
        </a:spcBef>
        <a:buClr>
          <a:schemeClr val="tx1"/>
        </a:buClr>
        <a:buSzPct val="100000"/>
        <a:buFont typeface="Wingdings 3"/>
        <a:buChar char="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54533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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64792" indent="-182880" algn="l" rtl="0" eaLnBrk="1" latinLnBrk="0" hangingPunct="1">
        <a:spcBef>
          <a:spcPct val="20000"/>
        </a:spcBef>
        <a:buClr>
          <a:schemeClr val="tx1"/>
        </a:buClr>
        <a:buFont typeface="Wingdings 3"/>
        <a:buChar char="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65960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167128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>
          <a:solidFill>
            <a:schemeClr val="tx1"/>
          </a:solidFill>
          <a:latin typeface="+mn-lt"/>
          <a:ea typeface="+mn-ea"/>
          <a:cs typeface="+mn-cs"/>
        </a:defRPr>
      </a:lvl8pPr>
      <a:lvl9pPr marL="2368296" indent="-182880" algn="l" rtl="0" eaLnBrk="1" latinLnBrk="0" hangingPunct="1">
        <a:spcBef>
          <a:spcPct val="20000"/>
        </a:spcBef>
        <a:buClr>
          <a:schemeClr val="tx1"/>
        </a:buClr>
        <a:buFont typeface="Wingdings 2"/>
        <a:buChar char="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021C465-94AE-4102-9429-523B71EF5E07}" type="datetimeFigureOut">
              <a:rPr lang="en-US" smtClean="0"/>
              <a:t>11/29/2017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7D860D5-6E40-4FBE-9FF8-1C776C94A4B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96324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698" r:id="rId2"/>
    <p:sldLayoutId id="2147483699" r:id="rId3"/>
    <p:sldLayoutId id="2147483700" r:id="rId4"/>
    <p:sldLayoutId id="2147483701" r:id="rId5"/>
    <p:sldLayoutId id="2147483702" r:id="rId6"/>
    <p:sldLayoutId id="2147483703" r:id="rId7"/>
    <p:sldLayoutId id="2147483704" r:id="rId8"/>
    <p:sldLayoutId id="2147483705" r:id="rId9"/>
    <p:sldLayoutId id="2147483706" r:id="rId10"/>
    <p:sldLayoutId id="2147483707" r:id="rId11"/>
  </p:sldLayoutIdLst>
  <p:timing>
    <p:tnLst>
      <p:par>
        <p:cTn id="1" dur="indefinite" restart="never" nodeType="tmRoot"/>
      </p:par>
    </p:tnLst>
  </p:timing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emf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chart" Target="../charts/chart1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emf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emf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422030" y="152400"/>
            <a:ext cx="8340970" cy="3048000"/>
          </a:xfrm>
        </p:spPr>
        <p:txBody>
          <a:bodyPr>
            <a:normAutofit/>
          </a:bodyPr>
          <a:lstStyle/>
          <a:p>
            <a:r>
              <a:rPr lang="en-US" sz="1100" dirty="0" smtClean="0"/>
              <a:t>							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dirty="0" smtClean="0"/>
              <a:t>California water fix</a:t>
            </a:r>
            <a:br>
              <a:rPr lang="en-US" dirty="0" smtClean="0"/>
            </a:br>
            <a:r>
              <a:rPr lang="en-US" sz="3200" cap="none" dirty="0" smtClean="0"/>
              <a:t>South Delta Water Agency Parties </a:t>
            </a:r>
            <a:r>
              <a:rPr lang="en-US" sz="3200" cap="none" dirty="0" smtClean="0"/>
              <a:t/>
            </a:r>
            <a:br>
              <a:rPr lang="en-US" sz="3200" cap="none" dirty="0" smtClean="0"/>
            </a:br>
            <a:r>
              <a:rPr lang="en-US" sz="3200" cap="none" dirty="0" smtClean="0"/>
              <a:t>Case–In-chief </a:t>
            </a:r>
            <a:r>
              <a:rPr lang="en-US" sz="3200" cap="none" dirty="0" smtClean="0"/>
              <a:t>Part 2</a:t>
            </a:r>
            <a:r>
              <a:rPr lang="en-US" sz="2800" cap="none" dirty="0" smtClean="0"/>
              <a:t/>
            </a:r>
            <a:br>
              <a:rPr lang="en-US" sz="2800" cap="none" dirty="0" smtClean="0"/>
            </a:br>
            <a:endParaRPr lang="en-US" cap="none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 dirty="0" smtClean="0"/>
          </a:p>
          <a:p>
            <a:r>
              <a:rPr lang="en-US" dirty="0" smtClean="0"/>
              <a:t>TESTIMONY OF DR. JEFFREY MICHAEL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981143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The Petition Contains No Evidence to Support Financially Feasibility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09160"/>
          </a:xfrm>
        </p:spPr>
        <p:txBody>
          <a:bodyPr>
            <a:normAutofit fontScale="92500"/>
          </a:bodyPr>
          <a:lstStyle/>
          <a:p>
            <a:pPr marL="137160" indent="0">
              <a:buNone/>
            </a:pPr>
            <a:endParaRPr lang="en-US" dirty="0" smtClean="0"/>
          </a:p>
          <a:p>
            <a:r>
              <a:rPr lang="en-US" dirty="0" smtClean="0"/>
              <a:t>March 4, 2016 SWRCB Ruling: “The petitioners should also show that </a:t>
            </a:r>
            <a:r>
              <a:rPr lang="en-US" dirty="0" err="1" smtClean="0"/>
              <a:t>ther</a:t>
            </a:r>
            <a:r>
              <a:rPr lang="en-US" dirty="0" smtClean="0"/>
              <a:t> are feasible operations available to meet any performance standards.”</a:t>
            </a:r>
          </a:p>
          <a:p>
            <a:endParaRPr lang="en-US" dirty="0"/>
          </a:p>
          <a:p>
            <a:r>
              <a:rPr lang="en-US" dirty="0" smtClean="0"/>
              <a:t>Well-established guidelines and professional standards show economic and financial analysis is essential to feasibility assessment.</a:t>
            </a:r>
          </a:p>
          <a:p>
            <a:pPr lvl="1"/>
            <a:r>
              <a:rPr lang="en-US" dirty="0" smtClean="0"/>
              <a:t>Should be integrated and consistent with engineering, operational and environmental feasibility.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7125550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CEQA Definition Of Feasibility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Feasible shall mean capable of being accomplished in a successful manner within a reasonable period of time, taking into account economic, environmental, social, and technological factors.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79567895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California Water Commission Presentation: February 2016 </a:t>
            </a:r>
            <a:endParaRPr lang="en-US" dirty="0"/>
          </a:p>
        </p:txBody>
      </p:sp>
      <p:pic>
        <p:nvPicPr>
          <p:cNvPr id="614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0969" y="1748496"/>
            <a:ext cx="8820104" cy="4728504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5243454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7620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“Guidance For Development of State-Led Feasibility Study” (DWR 2014)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709160"/>
          </a:xfrm>
        </p:spPr>
        <p:txBody>
          <a:bodyPr/>
          <a:lstStyle/>
          <a:p>
            <a:pPr marL="137160" indent="0">
              <a:buNone/>
            </a:pPr>
            <a:endParaRPr lang="en-US" dirty="0" smtClean="0"/>
          </a:p>
          <a:p>
            <a:pPr marL="137160" indent="0">
              <a:buNone/>
            </a:pPr>
            <a:r>
              <a:rPr lang="en-US" dirty="0" smtClean="0"/>
              <a:t>Identifies the three most important factors for feasibility on page 1. </a:t>
            </a:r>
          </a:p>
          <a:p>
            <a:r>
              <a:rPr lang="en-US" dirty="0" smtClean="0"/>
              <a:t>Financing</a:t>
            </a:r>
          </a:p>
          <a:p>
            <a:r>
              <a:rPr lang="en-US" dirty="0" smtClean="0"/>
              <a:t>Agency Alignment</a:t>
            </a:r>
          </a:p>
          <a:p>
            <a:r>
              <a:rPr lang="en-US" dirty="0" smtClean="0"/>
              <a:t>Value Assessment</a:t>
            </a:r>
          </a:p>
          <a:p>
            <a:pPr marL="13716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2922329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DWR Economic Analysis Guidebook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pPr marL="137160" indent="0">
              <a:buNone/>
            </a:pPr>
            <a:r>
              <a:rPr lang="en-US" dirty="0" smtClean="0"/>
              <a:t>“The </a:t>
            </a:r>
            <a:r>
              <a:rPr lang="en-US" dirty="0"/>
              <a:t>objective of financial analysis is to determine financial feasibility (that is, whether someone is willing to pay for a project and has the capability to raise the necessary funds). The test of financial feasibility is passed if </a:t>
            </a:r>
            <a:endParaRPr lang="en-US" dirty="0" smtClean="0"/>
          </a:p>
          <a:p>
            <a:pPr marL="651510" indent="-514350">
              <a:buAutoNum type="alphaLcParenBoth"/>
            </a:pPr>
            <a:r>
              <a:rPr lang="en-US" dirty="0" smtClean="0"/>
              <a:t>beneficiaries </a:t>
            </a:r>
            <a:r>
              <a:rPr lang="en-US" dirty="0"/>
              <a:t>are able to pay reimbursable costs for project outputs over the project’s repayment period, </a:t>
            </a:r>
            <a:endParaRPr lang="en-US" dirty="0" smtClean="0"/>
          </a:p>
          <a:p>
            <a:pPr marL="651510" indent="-514350">
              <a:buAutoNum type="alphaLcParenBoth"/>
            </a:pPr>
            <a:r>
              <a:rPr lang="en-US" dirty="0" smtClean="0"/>
              <a:t>sufficient </a:t>
            </a:r>
            <a:r>
              <a:rPr lang="en-US" dirty="0"/>
              <a:t>capital is authorized and available to finance construction to completion, and </a:t>
            </a:r>
            <a:endParaRPr lang="en-US" dirty="0" smtClean="0"/>
          </a:p>
          <a:p>
            <a:pPr marL="651510" indent="-514350">
              <a:buAutoNum type="alphaLcParenBoth"/>
            </a:pPr>
            <a:r>
              <a:rPr lang="en-US" dirty="0" smtClean="0"/>
              <a:t>estimated </a:t>
            </a:r>
            <a:r>
              <a:rPr lang="en-US" dirty="0"/>
              <a:t>revenues are sufficient to cover allocated costs over the repayment period. </a:t>
            </a:r>
            <a:r>
              <a:rPr lang="en-US" dirty="0" smtClean="0"/>
              <a:t>“</a:t>
            </a:r>
          </a:p>
          <a:p>
            <a:pPr marL="137160" indent="0">
              <a:buNone/>
            </a:pPr>
            <a:endParaRPr lang="en-US" dirty="0" smtClean="0"/>
          </a:p>
          <a:p>
            <a:pPr marL="137160" indent="0">
              <a:buNone/>
            </a:pPr>
            <a:endParaRPr lang="en-US" dirty="0"/>
          </a:p>
          <a:p>
            <a:pPr marL="137160" indent="0">
              <a:buNone/>
            </a:pPr>
            <a:r>
              <a:rPr lang="en-US" dirty="0" smtClean="0"/>
              <a:t>“Within </a:t>
            </a:r>
            <a:r>
              <a:rPr lang="en-US" dirty="0"/>
              <a:t>DWR, the State Water Project Analysis Office performs financial feasibility analyses for proposed SWP facilities.”</a:t>
            </a:r>
          </a:p>
        </p:txBody>
      </p:sp>
    </p:spTree>
    <p:extLst>
      <p:ext uri="{BB962C8B-B14F-4D97-AF65-F5344CB8AC3E}">
        <p14:creationId xmlns:p14="http://schemas.microsoft.com/office/powerpoint/2010/main" val="36396764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381000"/>
            <a:ext cx="88392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Recent Water Agency Votes Show Project Is Not Financially Feasible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r>
              <a:rPr lang="en-US" dirty="0" err="1" smtClean="0"/>
              <a:t>Westlands</a:t>
            </a:r>
            <a:r>
              <a:rPr lang="en-US" dirty="0" smtClean="0"/>
              <a:t> Water District Vote 7-1 Against </a:t>
            </a:r>
            <a:r>
              <a:rPr lang="en-US" dirty="0" err="1" smtClean="0"/>
              <a:t>WaterFix</a:t>
            </a:r>
            <a:r>
              <a:rPr lang="en-US" dirty="0" smtClean="0"/>
              <a:t>: find project is “not financially viable”</a:t>
            </a:r>
          </a:p>
          <a:p>
            <a:r>
              <a:rPr lang="en-US" dirty="0" smtClean="0"/>
              <a:t>Reclamation Announces Will Not Fund </a:t>
            </a:r>
            <a:r>
              <a:rPr lang="en-US" dirty="0" err="1" smtClean="0"/>
              <a:t>WaterFix</a:t>
            </a:r>
            <a:r>
              <a:rPr lang="en-US" dirty="0" smtClean="0"/>
              <a:t> (DWR had assumed 45% share)</a:t>
            </a:r>
          </a:p>
          <a:p>
            <a:r>
              <a:rPr lang="en-US" dirty="0" smtClean="0"/>
              <a:t>Kern County Water Agency</a:t>
            </a:r>
          </a:p>
          <a:p>
            <a:pPr lvl="1"/>
            <a:r>
              <a:rPr lang="en-US" dirty="0" smtClean="0"/>
              <a:t>Only approved funding half their share.</a:t>
            </a:r>
          </a:p>
          <a:p>
            <a:r>
              <a:rPr lang="en-US" dirty="0"/>
              <a:t>Santa Clara Valley District</a:t>
            </a:r>
          </a:p>
          <a:p>
            <a:pPr lvl="1"/>
            <a:r>
              <a:rPr lang="en-US" dirty="0"/>
              <a:t>Conditionally </a:t>
            </a:r>
            <a:r>
              <a:rPr lang="en-US" dirty="0" smtClean="0"/>
              <a:t>approved a concept that does not resemble this petition</a:t>
            </a:r>
            <a:endParaRPr lang="en-US" dirty="0"/>
          </a:p>
          <a:p>
            <a:r>
              <a:rPr lang="en-US" dirty="0" smtClean="0"/>
              <a:t>Metropolitan Water District </a:t>
            </a:r>
          </a:p>
          <a:p>
            <a:pPr lvl="1"/>
            <a:r>
              <a:rPr lang="en-US" dirty="0" smtClean="0"/>
              <a:t>Approved based on staff white paper on operations that varies significantly with the analysis in this petition.</a:t>
            </a:r>
          </a:p>
        </p:txBody>
      </p:sp>
    </p:spTree>
    <p:extLst>
      <p:ext uri="{BB962C8B-B14F-4D97-AF65-F5344CB8AC3E}">
        <p14:creationId xmlns:p14="http://schemas.microsoft.com/office/powerpoint/2010/main" val="2438485585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WaterFix</a:t>
            </a:r>
            <a:r>
              <a:rPr lang="en-US" dirty="0" smtClean="0"/>
              <a:t> Cost versus Yield</a:t>
            </a:r>
            <a:br>
              <a:rPr lang="en-US" dirty="0" smtClean="0"/>
            </a:br>
            <a:r>
              <a:rPr lang="en-US" sz="1600" dirty="0" smtClean="0"/>
              <a:t>2014 dollars.  Source: </a:t>
            </a:r>
            <a:r>
              <a:rPr lang="en-US" sz="1600" dirty="0" err="1" smtClean="0"/>
              <a:t>Stratecon</a:t>
            </a:r>
            <a:r>
              <a:rPr lang="en-US" sz="1600" dirty="0" smtClean="0"/>
              <a:t>, Dr. Rodney Smith</a:t>
            </a:r>
            <a:endParaRPr lang="en-US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833487078"/>
              </p:ext>
            </p:extLst>
          </p:nvPr>
        </p:nvGraphicFramePr>
        <p:xfrm>
          <a:off x="228600" y="1600200"/>
          <a:ext cx="8610600" cy="5105400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2"/>
          </a:graphicData>
        </a:graphic>
      </p:graphicFrame>
      <p:sp>
        <p:nvSpPr>
          <p:cNvPr id="3" name="TextBox 2"/>
          <p:cNvSpPr txBox="1"/>
          <p:nvPr/>
        </p:nvSpPr>
        <p:spPr>
          <a:xfrm>
            <a:off x="2667000" y="1905000"/>
            <a:ext cx="2590800" cy="369332"/>
          </a:xfrm>
          <a:prstGeom prst="rect">
            <a:avLst/>
          </a:prstGeom>
          <a:noFill/>
          <a:ln>
            <a:noFill/>
          </a:ln>
          <a:effectLst>
            <a:outerShdw blurRad="107950" dist="12700" dir="5400000" algn="ctr">
              <a:srgbClr val="000000"/>
            </a:outerShdw>
          </a:effectLst>
          <a:scene3d>
            <a:camera prst="orthographicFront">
              <a:rot lat="0" lon="0" rev="0"/>
            </a:camera>
            <a:lightRig rig="soft" dir="t">
              <a:rot lat="0" lon="0" rev="0"/>
            </a:lightRig>
          </a:scene3d>
          <a:sp3d contourW="44450" prstMaterial="matte">
            <a:bevelT w="63500" h="63500" prst="artDeco"/>
            <a:contourClr>
              <a:srgbClr val="FFFFFF"/>
            </a:contourClr>
          </a:sp3d>
        </p:spPr>
        <p:txBody>
          <a:bodyPr wrap="square" rtlCol="0">
            <a:spAutoFit/>
          </a:bodyPr>
          <a:lstStyle/>
          <a:p>
            <a:r>
              <a:rPr lang="en-US" dirty="0" smtClean="0"/>
              <a:t>EIR No-Action baseline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54527653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457200"/>
            <a:ext cx="8229600" cy="1143000"/>
          </a:xfrm>
        </p:spPr>
        <p:txBody>
          <a:bodyPr>
            <a:noAutofit/>
          </a:bodyPr>
          <a:lstStyle/>
          <a:p>
            <a:r>
              <a:rPr lang="en-US" sz="3200" dirty="0" smtClean="0"/>
              <a:t>Environmental and Public Interest Risks From Ignoring Financial Feasibility of </a:t>
            </a:r>
            <a:r>
              <a:rPr lang="en-US" sz="3200" dirty="0" err="1" smtClean="0"/>
              <a:t>WaterFix</a:t>
            </a:r>
            <a:r>
              <a:rPr lang="en-US" sz="3200" dirty="0" smtClean="0"/>
              <a:t> Operations</a:t>
            </a:r>
            <a:endParaRPr lang="en-US" sz="32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1828800"/>
            <a:ext cx="8229600" cy="4953000"/>
          </a:xfrm>
        </p:spPr>
        <p:txBody>
          <a:bodyPr>
            <a:normAutofit lnSpcReduction="10000"/>
          </a:bodyPr>
          <a:lstStyle/>
          <a:p>
            <a:r>
              <a:rPr lang="en-US" dirty="0" smtClean="0"/>
              <a:t>State General Fund and Ratepayer Risk</a:t>
            </a:r>
          </a:p>
          <a:p>
            <a:r>
              <a:rPr lang="en-US" dirty="0" smtClean="0"/>
              <a:t>Risk of funds </a:t>
            </a:r>
            <a:r>
              <a:rPr lang="en-US" dirty="0"/>
              <a:t>diverted from other environmental </a:t>
            </a:r>
            <a:r>
              <a:rPr lang="en-US" dirty="0" smtClean="0"/>
              <a:t>programs</a:t>
            </a:r>
          </a:p>
          <a:p>
            <a:r>
              <a:rPr lang="en-US" dirty="0" smtClean="0"/>
              <a:t>Inadequate funding of </a:t>
            </a:r>
            <a:r>
              <a:rPr lang="en-US" dirty="0"/>
              <a:t>mitigation </a:t>
            </a:r>
            <a:r>
              <a:rPr lang="en-US" dirty="0" smtClean="0"/>
              <a:t>actions </a:t>
            </a:r>
          </a:p>
          <a:p>
            <a:r>
              <a:rPr lang="en-US" dirty="0" smtClean="0"/>
              <a:t>Creates large economic and financial need for increased water exports that will weight against environmental needs in future regulatory decisions.</a:t>
            </a:r>
          </a:p>
          <a:p>
            <a:pPr lvl="1"/>
            <a:r>
              <a:rPr lang="en-US" dirty="0" smtClean="0"/>
              <a:t>Dry-year TUCPs.</a:t>
            </a:r>
          </a:p>
          <a:p>
            <a:pPr lvl="1"/>
            <a:r>
              <a:rPr lang="en-US" dirty="0" smtClean="0"/>
              <a:t>Bay-Delta Water Quality Control Plan</a:t>
            </a:r>
          </a:p>
          <a:p>
            <a:pPr lvl="1"/>
            <a:r>
              <a:rPr lang="en-US" dirty="0" err="1" smtClean="0"/>
              <a:t>Reconsultation</a:t>
            </a:r>
            <a:r>
              <a:rPr lang="en-US" dirty="0" smtClean="0"/>
              <a:t> on Biological Opinions</a:t>
            </a:r>
          </a:p>
        </p:txBody>
      </p:sp>
    </p:spTree>
    <p:extLst>
      <p:ext uri="{BB962C8B-B14F-4D97-AF65-F5344CB8AC3E}">
        <p14:creationId xmlns:p14="http://schemas.microsoft.com/office/powerpoint/2010/main" val="2252097599"/>
      </p:ext>
    </p:extLst>
  </p:cSld>
  <p:clrMapOvr>
    <a:masterClrMapping/>
  </p:clrMapOvr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Summary and Conclusions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fontScale="77500" lnSpcReduction="20000"/>
          </a:bodyPr>
          <a:lstStyle/>
          <a:p>
            <a:r>
              <a:rPr lang="en-US" dirty="0" err="1"/>
              <a:t>WaterFix</a:t>
            </a:r>
            <a:r>
              <a:rPr lang="en-US" dirty="0"/>
              <a:t> Will Permanently Harm Delta Small Businesses</a:t>
            </a:r>
          </a:p>
          <a:p>
            <a:pPr lvl="1"/>
            <a:r>
              <a:rPr lang="en-US" dirty="0"/>
              <a:t>Recreation oriented businesses at risk of closing</a:t>
            </a:r>
          </a:p>
          <a:p>
            <a:pPr lvl="1"/>
            <a:r>
              <a:rPr lang="en-US" dirty="0"/>
              <a:t>Delta economic and regulatory structure reduces economic resiliency</a:t>
            </a:r>
          </a:p>
          <a:p>
            <a:pPr lvl="1"/>
            <a:r>
              <a:rPr lang="en-US" dirty="0" err="1"/>
              <a:t>WaterFix</a:t>
            </a:r>
            <a:r>
              <a:rPr lang="en-US" dirty="0"/>
              <a:t> has no business interruption fund.</a:t>
            </a:r>
          </a:p>
          <a:p>
            <a:r>
              <a:rPr lang="en-US" dirty="0"/>
              <a:t>Benefit-Cost Analysis and the Public Interest</a:t>
            </a:r>
          </a:p>
          <a:p>
            <a:pPr lvl="1"/>
            <a:r>
              <a:rPr lang="en-US" dirty="0"/>
              <a:t>DWR and other state guidelines call for B-C analysis</a:t>
            </a:r>
          </a:p>
          <a:p>
            <a:pPr lvl="1"/>
            <a:r>
              <a:rPr lang="en-US" dirty="0"/>
              <a:t>Petition Includes no benefit-cost analysis</a:t>
            </a:r>
          </a:p>
          <a:p>
            <a:pPr lvl="1"/>
            <a:r>
              <a:rPr lang="en-US" dirty="0"/>
              <a:t>Evidence that </a:t>
            </a:r>
            <a:r>
              <a:rPr lang="en-US" dirty="0" err="1"/>
              <a:t>WaterFix</a:t>
            </a:r>
            <a:r>
              <a:rPr lang="en-US" dirty="0"/>
              <a:t> B-C ratio is far below 1.</a:t>
            </a:r>
          </a:p>
          <a:p>
            <a:r>
              <a:rPr lang="en-US" dirty="0"/>
              <a:t>Operations are Not Financially Feasible</a:t>
            </a:r>
          </a:p>
          <a:p>
            <a:pPr lvl="1"/>
            <a:r>
              <a:rPr lang="en-US" dirty="0"/>
              <a:t>DWR guidelines and other state entities establish clear need for financial feasibility analysis of operations.</a:t>
            </a:r>
          </a:p>
          <a:p>
            <a:pPr lvl="1"/>
            <a:r>
              <a:rPr lang="en-US" dirty="0"/>
              <a:t>Petition does dot include financial feasibility analysis.</a:t>
            </a:r>
          </a:p>
          <a:p>
            <a:pPr lvl="1"/>
            <a:r>
              <a:rPr lang="en-US" dirty="0"/>
              <a:t>Recent votes of water agencies shows infeasibility.</a:t>
            </a:r>
          </a:p>
          <a:p>
            <a:pPr lvl="1"/>
            <a:r>
              <a:rPr lang="en-US" dirty="0"/>
              <a:t>Cost per acre foot analysis shows infeasibility.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1035554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792162"/>
          </a:xfrm>
        </p:spPr>
        <p:txBody>
          <a:bodyPr/>
          <a:lstStyle/>
          <a:p>
            <a:r>
              <a:rPr lang="en-US" dirty="0" smtClean="0"/>
              <a:t>OUTLINE</a:t>
            </a:r>
            <a:r>
              <a:rPr lang="en-US" sz="1800" cap="all" dirty="0">
                <a:gradFill>
                  <a:gsLst>
                    <a:gs pos="0">
                      <a:srgbClr val="F0AD00">
                        <a:tint val="73000"/>
                        <a:satMod val="145000"/>
                      </a:srgbClr>
                    </a:gs>
                    <a:gs pos="73000">
                      <a:srgbClr val="F0AD00">
                        <a:tint val="73000"/>
                        <a:satMod val="145000"/>
                      </a:srgbClr>
                    </a:gs>
                    <a:gs pos="100000">
                      <a:srgbClr val="F0AD00">
                        <a:tint val="83000"/>
                        <a:satMod val="143000"/>
                      </a:srgbClr>
                    </a:gs>
                  </a:gsLst>
                  <a:lin ang="4800000" scaled="1"/>
                </a:gradFill>
                <a:effectLst>
                  <a:outerShdw blurRad="127000" dist="200000" dir="2700000" algn="tl" rotWithShape="0">
                    <a:srgbClr val="000000">
                      <a:alpha val="30000"/>
                    </a:srgbClr>
                  </a:outerShdw>
                </a:effectLst>
              </a:rPr>
              <a:t> 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1000" y="1524000"/>
            <a:ext cx="8305800" cy="5105400"/>
          </a:xfrm>
        </p:spPr>
        <p:txBody>
          <a:bodyPr>
            <a:normAutofit/>
          </a:bodyPr>
          <a:lstStyle/>
          <a:p>
            <a:pPr marL="651510" indent="-514350">
              <a:buFont typeface="+mj-lt"/>
              <a:buAutoNum type="arabicParenR"/>
            </a:pPr>
            <a:r>
              <a:rPr lang="en-US" dirty="0" err="1" smtClean="0"/>
              <a:t>WaterFix</a:t>
            </a:r>
            <a:r>
              <a:rPr lang="en-US" dirty="0" smtClean="0"/>
              <a:t> Impacts on Delta Small Businesses Serving Recreation and Local Economy</a:t>
            </a:r>
          </a:p>
          <a:p>
            <a:pPr marL="137160" indent="0">
              <a:buNone/>
            </a:pPr>
            <a:endParaRPr lang="en-US" dirty="0" smtClean="0"/>
          </a:p>
          <a:p>
            <a:pPr marL="651510" indent="-514350">
              <a:buFont typeface="+mj-lt"/>
              <a:buAutoNum type="arabicParenR" startAt="2"/>
            </a:pPr>
            <a:r>
              <a:rPr lang="en-US" dirty="0" smtClean="0"/>
              <a:t>Benefit-Cost Analysis and the Public Interest</a:t>
            </a:r>
          </a:p>
          <a:p>
            <a:pPr marL="137160" indent="0">
              <a:buNone/>
            </a:pPr>
            <a:endParaRPr lang="en-US" dirty="0" smtClean="0"/>
          </a:p>
          <a:p>
            <a:pPr marL="651510" indent="-514350">
              <a:buFont typeface="+mj-lt"/>
              <a:buAutoNum type="arabicParenR" startAt="3"/>
            </a:pPr>
            <a:r>
              <a:rPr lang="en-US" dirty="0" smtClean="0"/>
              <a:t>Financially Feasibility of Proposed Operations And Risks to Public Interest and Environment</a:t>
            </a:r>
          </a:p>
          <a:p>
            <a:pPr marL="585216" lvl="1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5050469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err="1" smtClean="0"/>
              <a:t>WaterFix</a:t>
            </a:r>
            <a:r>
              <a:rPr lang="en-US" dirty="0" smtClean="0"/>
              <a:t> Impacts On Recreation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228600" y="1524000"/>
            <a:ext cx="8686800" cy="5105400"/>
          </a:xfrm>
        </p:spPr>
        <p:txBody>
          <a:bodyPr>
            <a:normAutofit fontScale="92500" lnSpcReduction="10000"/>
          </a:bodyPr>
          <a:lstStyle/>
          <a:p>
            <a:r>
              <a:rPr lang="en-US" dirty="0" smtClean="0"/>
              <a:t>ESP found Delta Recreation/Tourism supports 3,000 jobs and $329 million in economic output in Delta Counties</a:t>
            </a:r>
          </a:p>
          <a:p>
            <a:r>
              <a:rPr lang="en-US" dirty="0" err="1" smtClean="0"/>
              <a:t>WaterFix</a:t>
            </a:r>
            <a:r>
              <a:rPr lang="en-US" dirty="0" smtClean="0"/>
              <a:t> Final EIR states: </a:t>
            </a:r>
          </a:p>
          <a:p>
            <a:pPr lvl="1"/>
            <a:r>
              <a:rPr lang="en-US" dirty="0" smtClean="0"/>
              <a:t>“</a:t>
            </a:r>
            <a:r>
              <a:rPr lang="en-US" dirty="0"/>
              <a:t>recreation-dependent businesses including marinas and recreational supply retailers may not be able to economically weather the effects of multiyear construction activities and may be forced to close as a </a:t>
            </a:r>
            <a:r>
              <a:rPr lang="en-US" dirty="0" smtClean="0"/>
              <a:t>result”</a:t>
            </a:r>
          </a:p>
          <a:p>
            <a:r>
              <a:rPr lang="en-US" dirty="0" smtClean="0"/>
              <a:t>Delta recreation businesses are poorly equipped to survive and recover from </a:t>
            </a:r>
            <a:r>
              <a:rPr lang="en-US" dirty="0" err="1" smtClean="0"/>
              <a:t>WaterFix</a:t>
            </a:r>
            <a:r>
              <a:rPr lang="en-US" dirty="0" smtClean="0"/>
              <a:t> impacts.</a:t>
            </a:r>
          </a:p>
          <a:p>
            <a:pPr lvl="1"/>
            <a:r>
              <a:rPr lang="en-US" dirty="0" smtClean="0"/>
              <a:t>Small businesses.</a:t>
            </a:r>
          </a:p>
          <a:p>
            <a:pPr lvl="1"/>
            <a:r>
              <a:rPr lang="en-US" dirty="0" smtClean="0"/>
              <a:t>Over a decade of construction.</a:t>
            </a:r>
          </a:p>
          <a:p>
            <a:pPr lvl="1"/>
            <a:r>
              <a:rPr lang="en-US" dirty="0" smtClean="0"/>
              <a:t>Regulatory environment deters recovery investments. 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6269349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-76200" y="304800"/>
            <a:ext cx="8839200" cy="1020762"/>
          </a:xfrm>
        </p:spPr>
        <p:txBody>
          <a:bodyPr>
            <a:normAutofit fontScale="90000"/>
          </a:bodyPr>
          <a:lstStyle/>
          <a:p>
            <a:r>
              <a:rPr lang="en-US" sz="3100" dirty="0" smtClean="0"/>
              <a:t>Delta Has Costly Additional Layers of Regulatory Approval for Business Investment: Reduces Economic Resilience</a:t>
            </a:r>
            <a:r>
              <a:rPr lang="en-US" dirty="0" smtClean="0"/>
              <a:t> </a:t>
            </a:r>
            <a:endParaRPr lang="en-US" dirty="0"/>
          </a:p>
        </p:txBody>
      </p:sp>
      <p:pic>
        <p:nvPicPr>
          <p:cNvPr id="6" name="Content Placeholder 5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291931" y="1486329"/>
            <a:ext cx="8547269" cy="5330040"/>
          </a:xfrm>
          <a:prstGeom prst="rect">
            <a:avLst/>
          </a:prstGeom>
        </p:spPr>
      </p:pic>
      <p:sp>
        <p:nvSpPr>
          <p:cNvPr id="7" name="TextBox 6"/>
          <p:cNvSpPr txBox="1"/>
          <p:nvPr/>
        </p:nvSpPr>
        <p:spPr>
          <a:xfrm>
            <a:off x="2057400" y="6553200"/>
            <a:ext cx="5410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>
                <a:solidFill>
                  <a:schemeClr val="bg1"/>
                </a:solidFill>
              </a:rPr>
              <a:t>Figure 41 from DPC Economic Sustainability Plan</a:t>
            </a:r>
            <a:endParaRPr lang="en-US" dirty="0">
              <a:solidFill>
                <a:schemeClr val="bg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2433139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15781" y="457200"/>
            <a:ext cx="8915400" cy="1143000"/>
          </a:xfrm>
        </p:spPr>
        <p:txBody>
          <a:bodyPr>
            <a:normAutofit fontScale="90000"/>
          </a:bodyPr>
          <a:lstStyle/>
          <a:p>
            <a:r>
              <a:rPr lang="en-US" dirty="0" err="1" smtClean="0"/>
              <a:t>WaterFix</a:t>
            </a:r>
            <a:r>
              <a:rPr lang="en-US" dirty="0" smtClean="0"/>
              <a:t> Does Not Include Funds to Compensate Small Businesses At Risk for Closure and Lost Sales </a:t>
            </a:r>
            <a:endParaRPr lang="en-US" dirty="0"/>
          </a:p>
        </p:txBody>
      </p:sp>
      <p:pic>
        <p:nvPicPr>
          <p:cNvPr id="4" name="Content Placeholder 3"/>
          <p:cNvPicPr>
            <a:picLocks noGrp="1" noChangeAspect="1"/>
          </p:cNvPicPr>
          <p:nvPr>
            <p:ph idx="1"/>
          </p:nvPr>
        </p:nvPicPr>
        <p:blipFill>
          <a:blip r:embed="rId2"/>
          <a:stretch>
            <a:fillRect/>
          </a:stretch>
        </p:blipFill>
        <p:spPr>
          <a:xfrm>
            <a:off x="5017823" y="1981200"/>
            <a:ext cx="3660603" cy="470852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28600" y="3048000"/>
            <a:ext cx="4495800" cy="203132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 smtClean="0"/>
              <a:t>Current Example:</a:t>
            </a:r>
          </a:p>
          <a:p>
            <a:endParaRPr lang="en-US" dirty="0"/>
          </a:p>
          <a:p>
            <a:r>
              <a:rPr lang="en-US" dirty="0" smtClean="0"/>
              <a:t>Los Angeles Metro Has A Business Interruption Fund That Pays Compensation For Lost Business To Small Neighborhood Businesses Impacted By Its Large Tunneling Projects.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5150220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609600"/>
            <a:ext cx="8229600" cy="14017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Benefit-Cost Analysis Is Critical To Determining If Project Is in the Public Interest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2519870"/>
            <a:ext cx="8229600" cy="4328160"/>
          </a:xfrm>
        </p:spPr>
        <p:txBody>
          <a:bodyPr/>
          <a:lstStyle/>
          <a:p>
            <a:r>
              <a:rPr lang="en-US" dirty="0" smtClean="0"/>
              <a:t>DWR Economic Analysis Guidebook</a:t>
            </a:r>
          </a:p>
          <a:p>
            <a:r>
              <a:rPr lang="en-US" dirty="0" smtClean="0"/>
              <a:t>State Auditor Report</a:t>
            </a:r>
          </a:p>
          <a:p>
            <a:r>
              <a:rPr lang="en-US" dirty="0" smtClean="0"/>
              <a:t>California Water Commission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3321564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Present Value of Benefits and Costs of the California </a:t>
            </a:r>
            <a:r>
              <a:rPr lang="en-US" dirty="0" err="1" smtClean="0"/>
              <a:t>WaterFix</a:t>
            </a:r>
            <a:r>
              <a:rPr lang="en-US" dirty="0" smtClean="0"/>
              <a:t/>
            </a:r>
            <a:br>
              <a:rPr lang="en-US" dirty="0" smtClean="0"/>
            </a:br>
            <a:r>
              <a:rPr lang="en-US" sz="2700" dirty="0" smtClean="0"/>
              <a:t>(UOP, CBPR August 2016)</a:t>
            </a:r>
            <a:endParaRPr lang="en-US" sz="27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01056495"/>
              </p:ext>
            </p:extLst>
          </p:nvPr>
        </p:nvGraphicFramePr>
        <p:xfrm>
          <a:off x="914400" y="1905000"/>
          <a:ext cx="7467600" cy="4572000"/>
        </p:xfrm>
        <a:graphic>
          <a:graphicData uri="http://schemas.openxmlformats.org/drawingml/2006/table">
            <a:tbl>
              <a:tblPr firstRow="1" firstCol="1" bandRow="1"/>
              <a:tblGrid>
                <a:gridCol w="2489200">
                  <a:extLst>
                    <a:ext uri="{9D8B030D-6E8A-4147-A177-3AD203B41FA5}">
                      <a16:colId xmlns:a16="http://schemas.microsoft.com/office/drawing/2014/main" xmlns="" val="20000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xmlns="" val="20001"/>
                    </a:ext>
                  </a:extLst>
                </a:gridCol>
                <a:gridCol w="2489200">
                  <a:extLst>
                    <a:ext uri="{9D8B030D-6E8A-4147-A177-3AD203B41FA5}">
                      <a16:colId xmlns:a16="http://schemas.microsoft.com/office/drawing/2014/main" xmlns="" val="20002"/>
                    </a:ext>
                  </a:extLst>
                </a:gridCol>
              </a:tblGrid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Base scenario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Optimistic Scenario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Benefits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Export Water Supply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$1,319,521,208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$2,822,409,124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Export Water Quality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$1,677,361,307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$1,677,361,307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Earthquake Risk Reduction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$0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$435,796,554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4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Total Benefits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$2,996,882,515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$4,935,566,984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5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6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Costs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7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Construction and Mitigation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$11,676,474,531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$11,676,474,531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8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Operation and Maintenance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$591,658,075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$591,658,075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09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Ecosystem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$0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$0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0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In-Delta Municipal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$111,279,332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$37,093,107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1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In-Delta Agriculture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$682,807,143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$293,953,421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2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In-Delta Transportation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$132,205,755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$132,205,755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3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Total Costs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$13,194,424,836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i="1">
                          <a:effectLst/>
                          <a:latin typeface="Arial"/>
                          <a:ea typeface="Calibri"/>
                          <a:cs typeface="Times New Roman"/>
                        </a:rPr>
                        <a:t>$12,731,384,889 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4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effectLst/>
                          <a:latin typeface="Arial"/>
                          <a:ea typeface="Calibri"/>
                          <a:cs typeface="Times New Roman"/>
                        </a:rPr>
                        <a:t> 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5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Net Benefit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($10,197,542,281)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>
                          <a:solidFill>
                            <a:srgbClr val="FF0000"/>
                          </a:solidFill>
                          <a:effectLst/>
                          <a:latin typeface="Arial"/>
                          <a:ea typeface="Calibri"/>
                          <a:cs typeface="Times New Roman"/>
                        </a:rPr>
                        <a:t>($7,795,817,905)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6"/>
                  </a:ext>
                </a:extLst>
              </a:tr>
              <a:tr h="254000">
                <a:tc>
                  <a:txBody>
                    <a:bodyPr/>
                    <a:lstStyle/>
                    <a:p>
                      <a:pPr marL="0" marR="0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Benefit/Cost ratio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>
                          <a:effectLst/>
                          <a:latin typeface="Arial"/>
                          <a:ea typeface="Calibri"/>
                          <a:cs typeface="Times New Roman"/>
                        </a:rPr>
                        <a:t>0.23</a:t>
                      </a:r>
                      <a:endParaRPr lang="en-US" sz="140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tc>
                  <a:txBody>
                    <a:bodyPr/>
                    <a:lstStyle/>
                    <a:p>
                      <a:pPr marL="0" marR="0" algn="r">
                        <a:lnSpc>
                          <a:spcPct val="115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</a:pPr>
                      <a:r>
                        <a:rPr lang="en-US" sz="1400" b="1" dirty="0">
                          <a:effectLst/>
                          <a:latin typeface="Arial"/>
                          <a:ea typeface="Calibri"/>
                          <a:cs typeface="Times New Roman"/>
                        </a:rPr>
                        <a:t>0.39</a:t>
                      </a:r>
                      <a:endParaRPr lang="en-US" sz="1400" dirty="0">
                        <a:effectLst/>
                        <a:latin typeface="Calibri"/>
                        <a:ea typeface="Calibri"/>
                        <a:cs typeface="Times New Roman"/>
                      </a:endParaRPr>
                    </a:p>
                  </a:txBody>
                  <a:tcPr marL="68580" marR="68580" marT="0" marB="0">
                    <a:lnL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xmlns="" val="10017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2908429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274638"/>
            <a:ext cx="8610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Analysis Includes Many Assumptions That Favor </a:t>
            </a:r>
            <a:r>
              <a:rPr lang="en-US" dirty="0" err="1" smtClean="0"/>
              <a:t>WaterFix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lvl="0"/>
            <a:r>
              <a:rPr lang="en-US" dirty="0" smtClean="0"/>
              <a:t>Assumes </a:t>
            </a:r>
            <a:r>
              <a:rPr lang="en-US" dirty="0"/>
              <a:t>annual average water yield of 225,000 </a:t>
            </a:r>
            <a:r>
              <a:rPr lang="en-US" dirty="0" err="1" smtClean="0"/>
              <a:t>af</a:t>
            </a:r>
            <a:r>
              <a:rPr lang="en-US" dirty="0" smtClean="0"/>
              <a:t>, higher than final EIR estimate of 172,000 </a:t>
            </a:r>
            <a:r>
              <a:rPr lang="en-US" dirty="0" err="1"/>
              <a:t>af</a:t>
            </a:r>
            <a:r>
              <a:rPr lang="en-US" dirty="0"/>
              <a:t>.</a:t>
            </a:r>
          </a:p>
          <a:p>
            <a:pPr lvl="0"/>
            <a:r>
              <a:rPr lang="en-US" dirty="0"/>
              <a:t>Did not include any environmental </a:t>
            </a:r>
            <a:r>
              <a:rPr lang="en-US" dirty="0" smtClean="0"/>
              <a:t>costs</a:t>
            </a:r>
            <a:endParaRPr lang="en-US" dirty="0"/>
          </a:p>
          <a:p>
            <a:pPr lvl="0"/>
            <a:r>
              <a:rPr lang="en-US" dirty="0" smtClean="0"/>
              <a:t>Assumes </a:t>
            </a:r>
            <a:r>
              <a:rPr lang="en-US" dirty="0"/>
              <a:t>no advances in alternative water supply technology for a century.</a:t>
            </a:r>
          </a:p>
          <a:p>
            <a:pPr lvl="0"/>
            <a:r>
              <a:rPr lang="en-US" dirty="0" smtClean="0"/>
              <a:t>Does </a:t>
            </a:r>
            <a:r>
              <a:rPr lang="en-US" dirty="0"/>
              <a:t>not consider the risk of cost overruns.</a:t>
            </a:r>
          </a:p>
          <a:p>
            <a:pPr lvl="0"/>
            <a:r>
              <a:rPr lang="en-US" dirty="0"/>
              <a:t>Excludes some areas of </a:t>
            </a:r>
            <a:r>
              <a:rPr lang="en-US" dirty="0" smtClean="0"/>
              <a:t>social costs.</a:t>
            </a:r>
            <a:endParaRPr lang="en-US" dirty="0"/>
          </a:p>
          <a:p>
            <a:pPr lvl="0"/>
            <a:r>
              <a:rPr lang="en-US" dirty="0" smtClean="0"/>
              <a:t>Low discount rate</a:t>
            </a:r>
          </a:p>
          <a:p>
            <a:pPr lvl="0"/>
            <a:endParaRPr lang="en-US" dirty="0"/>
          </a:p>
          <a:p>
            <a:pPr marL="137160" lvl="0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22932100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685800"/>
            <a:ext cx="8229600" cy="1143000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How High Would Water Yield Need To Be For Benefit-Cost Ratio Equal to 1?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7200" y="2138158"/>
            <a:ext cx="8229600" cy="4709160"/>
          </a:xfrm>
        </p:spPr>
        <p:txBody>
          <a:bodyPr/>
          <a:lstStyle/>
          <a:p>
            <a:pPr lvl="1"/>
            <a:r>
              <a:rPr lang="en-US" dirty="0" smtClean="0"/>
              <a:t>Base Scenario: About 2 million acre feet of average annual yield.</a:t>
            </a:r>
          </a:p>
          <a:p>
            <a:pPr lvl="1"/>
            <a:r>
              <a:rPr lang="en-US" dirty="0" smtClean="0"/>
              <a:t>Optimistic Scenario: About 1 million acre feet of average annual yield.</a:t>
            </a:r>
          </a:p>
          <a:p>
            <a:pPr lvl="1"/>
            <a:r>
              <a:rPr lang="en-US" dirty="0" smtClean="0"/>
              <a:t>No operational scenarios in petition have water yields this high.</a:t>
            </a:r>
          </a:p>
          <a:p>
            <a:pPr lvl="1"/>
            <a:endParaRPr lang="en-US" dirty="0"/>
          </a:p>
          <a:p>
            <a:pPr marL="585216" lvl="1" indent="0">
              <a:buNone/>
            </a:pPr>
            <a:r>
              <a:rPr lang="en-US" dirty="0"/>
              <a:t>Note: These calculations assume water yield could be increased without adding to environmental or other 3</a:t>
            </a:r>
            <a:r>
              <a:rPr lang="en-US" baseline="30000" dirty="0"/>
              <a:t>rd</a:t>
            </a:r>
            <a:r>
              <a:rPr lang="en-US" dirty="0"/>
              <a:t> party costs</a:t>
            </a:r>
          </a:p>
          <a:p>
            <a:pPr lvl="1"/>
            <a:endParaRPr lang="en-US" dirty="0" smtClean="0"/>
          </a:p>
        </p:txBody>
      </p:sp>
    </p:spTree>
    <p:extLst>
      <p:ext uri="{BB962C8B-B14F-4D97-AF65-F5344CB8AC3E}">
        <p14:creationId xmlns:p14="http://schemas.microsoft.com/office/powerpoint/2010/main" val="22463472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pex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Apex">
      <a:majorFont>
        <a:latin typeface="Lucida Sans"/>
        <a:ea typeface=""/>
        <a:cs typeface=""/>
        <a:font script="Grek" typeface="Arial"/>
        <a:font script="Cyrl" typeface="Arial"/>
        <a:font script="Jpan" typeface="HG丸ｺﾞｼｯｸM-PRO"/>
        <a:font script="Hang" typeface="휴먼옛체"/>
        <a:font script="Hans" typeface="黑体"/>
        <a:font script="Hant" typeface="微軟正黑體"/>
        <a:font script="Arab" typeface="Tahoma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Book Antiqua"/>
        <a:ea typeface=""/>
        <a:cs typeface=""/>
        <a:font script="Grek" typeface="Times New Roman"/>
        <a:font script="Cyrl" typeface="Times New Roman"/>
        <a:font script="Jpan" typeface="HG明朝B"/>
        <a:font script="Hang" typeface="돋움"/>
        <a:font script="Hans" typeface="宋体"/>
        <a:font script="Hant" typeface="新細明體"/>
        <a:font script="Arab" typeface="Times New Roman"/>
        <a:font script="Hebr" typeface="David"/>
        <a:font script="Thai" typeface="EucrosiaUPC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inorFont>
    </a:fontScheme>
    <a:fmtScheme name="Apex">
      <a:fillStyleLst>
        <a:solidFill>
          <a:schemeClr val="phClr"/>
        </a:solidFill>
        <a:gradFill rotWithShape="1">
          <a:gsLst>
            <a:gs pos="20000">
              <a:schemeClr val="phClr">
                <a:tint val="9000"/>
              </a:schemeClr>
            </a:gs>
            <a:gs pos="100000">
              <a:schemeClr val="phClr">
                <a:tint val="70000"/>
                <a:satMod val="100000"/>
              </a:schemeClr>
            </a:gs>
          </a:gsLst>
          <a:path path="circle">
            <a:fillToRect l="-15000" t="-15000" r="115000" b="115000"/>
          </a:path>
        </a:gradFill>
        <a:gradFill rotWithShape="1">
          <a:gsLst>
            <a:gs pos="0">
              <a:schemeClr val="phClr">
                <a:shade val="60000"/>
              </a:schemeClr>
            </a:gs>
            <a:gs pos="33000">
              <a:schemeClr val="phClr">
                <a:tint val="86500"/>
              </a:schemeClr>
            </a:gs>
            <a:gs pos="46750">
              <a:schemeClr val="phClr">
                <a:tint val="71000"/>
                <a:satMod val="112000"/>
              </a:schemeClr>
            </a:gs>
            <a:gs pos="53000">
              <a:schemeClr val="phClr">
                <a:tint val="71000"/>
                <a:satMod val="112000"/>
              </a:schemeClr>
            </a:gs>
            <a:gs pos="68000">
              <a:schemeClr val="phClr">
                <a:tint val="86000"/>
              </a:schemeClr>
            </a:gs>
            <a:gs pos="100000">
              <a:schemeClr val="phClr">
                <a:shade val="60000"/>
              </a:schemeClr>
            </a:gs>
          </a:gsLst>
          <a:lin ang="8350000" scaled="1"/>
        </a:gradFill>
      </a:fillStyleLst>
      <a:lnStyleLst>
        <a:ln w="9525" cap="flat" cmpd="sng" algn="ctr">
          <a:solidFill>
            <a:schemeClr val="phClr">
              <a:shade val="48000"/>
              <a:satMod val="110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130000" dist="101600" dir="2700000" algn="tl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</a:effectStyle>
        <a:effectStyle>
          <a:effectLst>
            <a:outerShdw blurRad="190500" dist="228600" dir="2700000" sy="90000" rotWithShape="0">
              <a:srgbClr val="000000">
                <a:alpha val="25500"/>
              </a:srgbClr>
            </a:outerShdw>
          </a:effectLst>
          <a:scene3d>
            <a:camera prst="orthographicFront" fov="0">
              <a:rot lat="0" lon="0" rev="0"/>
            </a:camera>
            <a:lightRig rig="soft" dir="tl">
              <a:rot lat="0" lon="0" rev="20100000"/>
            </a:lightRig>
          </a:scene3d>
          <a:sp3d>
            <a:bevelT w="50800"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180000"/>
              </a:schemeClr>
            </a:gs>
            <a:gs pos="100000">
              <a:schemeClr val="phClr">
                <a:shade val="45000"/>
                <a:satMod val="120000"/>
              </a:schemeClr>
            </a:gs>
          </a:gsLst>
          <a:path path="circle">
            <a:fillToRect r="10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3000"/>
                <a:satMod val="110000"/>
              </a:schemeClr>
              <a:schemeClr val="phClr">
                <a:tint val="60000"/>
                <a:satMod val="425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Custom Design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Apex</Template>
  <TotalTime>740</TotalTime>
  <Words>976</Words>
  <Application>Microsoft Office PowerPoint</Application>
  <PresentationFormat>On-screen Show (4:3)</PresentationFormat>
  <Paragraphs>156</Paragraphs>
  <Slides>18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18</vt:i4>
      </vt:variant>
    </vt:vector>
  </HeadingPairs>
  <TitlesOfParts>
    <vt:vector size="20" baseType="lpstr">
      <vt:lpstr>Apex</vt:lpstr>
      <vt:lpstr>Custom Design</vt:lpstr>
      <vt:lpstr>        California water fix South Delta Water Agency Parties  Case–In-chief Part 2 </vt:lpstr>
      <vt:lpstr>OUTLINE </vt:lpstr>
      <vt:lpstr>WaterFix Impacts On Recreation</vt:lpstr>
      <vt:lpstr>Delta Has Costly Additional Layers of Regulatory Approval for Business Investment: Reduces Economic Resilience </vt:lpstr>
      <vt:lpstr>WaterFix Does Not Include Funds to Compensate Small Businesses At Risk for Closure and Lost Sales </vt:lpstr>
      <vt:lpstr>Benefit-Cost Analysis Is Critical To Determining If Project Is in the Public Interest</vt:lpstr>
      <vt:lpstr>Present Value of Benefits and Costs of the California WaterFix (UOP, CBPR August 2016)</vt:lpstr>
      <vt:lpstr>Analysis Includes Many Assumptions That Favor WaterFix</vt:lpstr>
      <vt:lpstr>How High Would Water Yield Need To Be For Benefit-Cost Ratio Equal to 1?</vt:lpstr>
      <vt:lpstr>The Petition Contains No Evidence to Support Financially Feasibility</vt:lpstr>
      <vt:lpstr>CEQA Definition Of Feasibility</vt:lpstr>
      <vt:lpstr>California Water Commission Presentation: February 2016 </vt:lpstr>
      <vt:lpstr>“Guidance For Development of State-Led Feasibility Study” (DWR 2014)</vt:lpstr>
      <vt:lpstr>DWR Economic Analysis Guidebook</vt:lpstr>
      <vt:lpstr>Recent Water Agency Votes Show Project Is Not Financially Feasible</vt:lpstr>
      <vt:lpstr>WaterFix Cost versus Yield 2014 dollars.  Source: Stratecon, Dr. Rodney Smith</vt:lpstr>
      <vt:lpstr>Environmental and Public Interest Risks From Ignoring Financial Feasibility of WaterFix Operations</vt:lpstr>
      <vt:lpstr>Summary and Conclusions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California water fix South delta water agency parties</dc:title>
  <dc:creator>Heather</dc:creator>
  <cp:lastModifiedBy>bee</cp:lastModifiedBy>
  <cp:revision>51</cp:revision>
  <dcterms:created xsi:type="dcterms:W3CDTF">2016-08-29T21:49:57Z</dcterms:created>
  <dcterms:modified xsi:type="dcterms:W3CDTF">2017-11-29T19:31:50Z</dcterms:modified>
</cp:coreProperties>
</file>